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50"/>
  </p:notesMasterIdLst>
  <p:sldIdLst>
    <p:sldId id="256" r:id="rId3"/>
    <p:sldId id="257" r:id="rId4"/>
    <p:sldId id="259" r:id="rId5"/>
    <p:sldId id="325" r:id="rId6"/>
    <p:sldId id="261" r:id="rId7"/>
    <p:sldId id="262" r:id="rId8"/>
    <p:sldId id="263" r:id="rId9"/>
    <p:sldId id="264" r:id="rId10"/>
    <p:sldId id="311" r:id="rId11"/>
    <p:sldId id="267" r:id="rId12"/>
    <p:sldId id="376" r:id="rId13"/>
    <p:sldId id="382" r:id="rId14"/>
    <p:sldId id="378" r:id="rId15"/>
    <p:sldId id="377" r:id="rId16"/>
    <p:sldId id="379" r:id="rId17"/>
    <p:sldId id="380" r:id="rId18"/>
    <p:sldId id="381" r:id="rId19"/>
    <p:sldId id="282" r:id="rId20"/>
    <p:sldId id="383" r:id="rId21"/>
    <p:sldId id="384" r:id="rId22"/>
    <p:sldId id="388" r:id="rId23"/>
    <p:sldId id="385" r:id="rId24"/>
    <p:sldId id="389" r:id="rId25"/>
    <p:sldId id="386" r:id="rId26"/>
    <p:sldId id="387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6" r:id="rId43"/>
    <p:sldId id="407" r:id="rId44"/>
    <p:sldId id="283" r:id="rId45"/>
    <p:sldId id="405" r:id="rId46"/>
    <p:sldId id="287" r:id="rId47"/>
    <p:sldId id="289" r:id="rId48"/>
    <p:sldId id="337" r:id="rId4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75"/>
    <p:restoredTop sz="97146"/>
  </p:normalViewPr>
  <p:slideViewPr>
    <p:cSldViewPr snapToGrid="0">
      <p:cViewPr varScale="1">
        <p:scale>
          <a:sx n="208" d="100"/>
          <a:sy n="208" d="100"/>
        </p:scale>
        <p:origin x="200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25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086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66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66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041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486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201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4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177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954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23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402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1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091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765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71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205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zure/Azure-TDSP-ProjectTemplat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miro.com/app/board/o9J_lVgyZjg=/" TargetMode="External"/><Relationship Id="rId3" Type="http://schemas.openxmlformats.org/officeDocument/2006/relationships/hyperlink" Target="https://ht-lab.ru/knowledge/articles/komandnye-roli-po-r-belbinu/" TargetMode="External"/><Relationship Id="rId7" Type="http://schemas.openxmlformats.org/officeDocument/2006/relationships/hyperlink" Target="https://leands.ai/ru" TargetMode="External"/><Relationship Id="rId2" Type="http://schemas.openxmlformats.org/officeDocument/2006/relationships/hyperlink" Target="https://habr.com/ru/company/skyeng/blog/465215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zure/Azure-TDSP-ProjectTemplate" TargetMode="External"/><Relationship Id="rId5" Type="http://schemas.openxmlformats.org/officeDocument/2006/relationships/hyperlink" Target="https://docs.microsoft.com/en-us/azure/architecture/data-science-process/overview" TargetMode="External"/><Relationship Id="rId4" Type="http://schemas.openxmlformats.org/officeDocument/2006/relationships/hyperlink" Target="https://alpinabook.ru/catalog/book-mama-ya-timlid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Ops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/>
              <a:t>Взаимодействие с командой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Команда…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D9FB4A-E168-5F49-B64A-AEFE701A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4" y="918718"/>
            <a:ext cx="5591272" cy="406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команды по Белбину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3669-9D90-5747-93DB-A409613F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1" t="12969" r="10285" b="3699"/>
          <a:stretch/>
        </p:blipFill>
        <p:spPr>
          <a:xfrm>
            <a:off x="1227382" y="1002849"/>
            <a:ext cx="6572633" cy="38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команды по Белбину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500551" y="1053842"/>
            <a:ext cx="85205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/>
              <a:t>Интеллектуальные роли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Генератор идеи</a:t>
            </a:r>
            <a:r>
              <a:rPr lang="ru-RU" dirty="0"/>
              <a:t>̆</a:t>
            </a:r>
            <a:r>
              <a:rPr lang="en-GB" dirty="0"/>
              <a:t> – </a:t>
            </a:r>
            <a:r>
              <a:rPr lang="ru-RU" dirty="0"/>
              <a:t>является источником идей, пожеланий и предложений, которые, как правило, оригинальны и даже возможно радикальны, изобретатель и новатор. Как правило, это руководитель команды. </a:t>
            </a:r>
            <a:br>
              <a:rPr lang="ru-RU" dirty="0"/>
            </a:br>
            <a:r>
              <a:rPr lang="ru-RU" dirty="0"/>
              <a:t>Полезен на начальных стадиях проекта, либо когда рабочий процесс застопорился и необходим драйвер для продолжения движения;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Аналитик</a:t>
            </a:r>
            <a:r>
              <a:rPr lang="ru-RU" dirty="0"/>
              <a:t> </a:t>
            </a:r>
            <a:r>
              <a:rPr lang="en-GB" dirty="0"/>
              <a:t>– </a:t>
            </a:r>
            <a:r>
              <a:rPr lang="ru-RU" dirty="0"/>
              <a:t>измеряет и беспристрастно анализирует, старается быть максимально объективным, выбирает альтернативу, объективный и проницательный. Анализирует возможности по проекту, редко ошибается в оценке ситуации. Хладнокровный, часто интроверт. </a:t>
            </a:r>
            <a:br>
              <a:rPr lang="ru-RU" dirty="0"/>
            </a:br>
            <a:r>
              <a:rPr lang="ru-RU" dirty="0"/>
              <a:t>Полезен на стадии стратегического планирования;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Специалист</a:t>
            </a:r>
            <a:r>
              <a:rPr lang="ru-RU" dirty="0"/>
              <a:t> — целеустремлённый эксперт. Делится необходимыми знаниями с командой, профессионал в своей области. </a:t>
            </a:r>
            <a:br>
              <a:rPr lang="ru-RU" dirty="0"/>
            </a:br>
            <a:r>
              <a:rPr lang="ru-RU" dirty="0"/>
              <a:t>Полезен в начале проекта, когда нужно проверить технические нюансы.</a:t>
            </a:r>
          </a:p>
        </p:txBody>
      </p:sp>
    </p:spTree>
    <p:extLst>
      <p:ext uri="{BB962C8B-B14F-4D97-AF65-F5344CB8AC3E}">
        <p14:creationId xmlns:p14="http://schemas.microsoft.com/office/powerpoint/2010/main" val="68533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Интеллектуальные роли</a:t>
            </a:r>
            <a:br>
              <a:rPr lang="ru-RU" dirty="0"/>
            </a:b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7CB61-AB6B-6F47-A3E0-E5BA2EEB2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34" b="5235"/>
          <a:stretch/>
        </p:blipFill>
        <p:spPr>
          <a:xfrm>
            <a:off x="167484" y="879058"/>
            <a:ext cx="8809032" cy="40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2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команды по Белбину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500551" y="1053842"/>
            <a:ext cx="852059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/>
              <a:t>Социальные роли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Душа команды </a:t>
            </a:r>
            <a:r>
              <a:rPr lang="en-GB" dirty="0"/>
              <a:t>– </a:t>
            </a:r>
            <a:r>
              <a:rPr lang="ru-RU" dirty="0"/>
              <a:t>способствует сохранению целостности команды, предотвращает ее распад в случае давления или стресса, мягкий и дипломатичный. Популярный человек в команде. Обладает эмпатией, создаёт в коллективе дружескую атмосферу, помогает решить конфликты между коллегами;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Исследователь ресурсов – </a:t>
            </a:r>
            <a:r>
              <a:rPr lang="ru-RU" dirty="0" err="1"/>
              <a:t>харизматичный</a:t>
            </a:r>
            <a:r>
              <a:rPr lang="ru-RU" dirty="0"/>
              <a:t> энтузиаст, экстраверт. Умеет налаживать отношения, грамотно вести переговоры и договариваться о выгодных условиях с подрядчиками или новыми клиентами;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Координатор</a:t>
            </a:r>
            <a:r>
              <a:rPr lang="ru-RU" dirty="0"/>
              <a:t> – уверенный организатор. Обычно это лидер команды. Он распределяет задачи, устанавливает сроки выполнения, контролирует результат. Он хорошо знает свою команду и умело пользуется возможностями каждого сотрудника.</a:t>
            </a:r>
          </a:p>
        </p:txBody>
      </p:sp>
    </p:spTree>
    <p:extLst>
      <p:ext uri="{BB962C8B-B14F-4D97-AF65-F5344CB8AC3E}">
        <p14:creationId xmlns:p14="http://schemas.microsoft.com/office/powerpoint/2010/main" val="398828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Социальные роли</a:t>
            </a:r>
            <a:br>
              <a:rPr lang="ru-RU" dirty="0"/>
            </a:b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31A7C-159D-8743-91D5-FFBD93EC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4" y="939740"/>
            <a:ext cx="8613548" cy="40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команды по Белбину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500551" y="1053842"/>
            <a:ext cx="8520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/>
              <a:t>Роли действия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Мотиватор </a:t>
            </a:r>
            <a:r>
              <a:rPr lang="ru-RU" dirty="0"/>
              <a:t>– энергичный и ориентированный на успех. Такой сотрудник сам обладает высоким уровнем мотивации и мотивирует других. Ему нравится вести за собой команду и он неплохо с этим справляется. Не терпит неудач и чувствительно на них реагирует;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Реализатор</a:t>
            </a:r>
            <a:r>
              <a:rPr lang="ru-RU" dirty="0"/>
              <a:t> – дисциплинированный и трудолюбивый исполнитель. Настоящий солдат. На такого человека всегда можно положиться, он выполнит задачу в срок и сделает ровно то, что от него просят, консервативен. При выполнении задач всегда руководствуется здравым смыслом;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Педант или контролё</a:t>
            </a:r>
            <a:r>
              <a:rPr lang="ru-RU" dirty="0"/>
              <a:t>р – добросовестный и тревожный. Этот сотрудник, как правило, завершает проект, «причёсывает» работу всей команды. Он аккуратен и внимателен, требователен к деталям, не любит делегировать, перфекционист. С виду спокойный интроверт, но внутри часто переживает, иногда больше, чем нужно. Педант душой болеет за результат и ответственно подходит к своей работе.</a:t>
            </a:r>
          </a:p>
        </p:txBody>
      </p:sp>
    </p:spTree>
    <p:extLst>
      <p:ext uri="{BB962C8B-B14F-4D97-AF65-F5344CB8AC3E}">
        <p14:creationId xmlns:p14="http://schemas.microsoft.com/office/powerpoint/2010/main" val="232088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Роли действия</a:t>
            </a:r>
            <a:br>
              <a:rPr lang="ru-RU" dirty="0"/>
            </a:b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DAB09-39FA-9742-BF9F-DB2CE47D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5" y="878674"/>
            <a:ext cx="8364612" cy="39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1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Методики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6771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Отсутствие модели</a:t>
            </a:r>
            <a:endParaRPr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C22766D-4965-2F4A-BF66-A4B6DFC7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75" y="925514"/>
            <a:ext cx="6929938" cy="38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Водопад</a:t>
            </a:r>
            <a:endParaRPr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E1518F-D7EF-7E48-9DFC-13077F2D0501}"/>
              </a:ext>
            </a:extLst>
          </p:cNvPr>
          <p:cNvSpPr/>
          <p:nvPr/>
        </p:nvSpPr>
        <p:spPr>
          <a:xfrm>
            <a:off x="601721" y="1446063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Требования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6E162A-7AF6-954E-B65C-A94D6CF7EE66}"/>
              </a:ext>
            </a:extLst>
          </p:cNvPr>
          <p:cNvSpPr/>
          <p:nvPr/>
        </p:nvSpPr>
        <p:spPr>
          <a:xfrm>
            <a:off x="1132562" y="1902167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Проектиро-вание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06A9C8-B9DB-8C44-AA8C-46305AB78E98}"/>
              </a:ext>
            </a:extLst>
          </p:cNvPr>
          <p:cNvSpPr/>
          <p:nvPr/>
        </p:nvSpPr>
        <p:spPr>
          <a:xfrm>
            <a:off x="1662380" y="2354106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Конструиро-вание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12157D-C010-8544-A084-C34A4BEA205C}"/>
              </a:ext>
            </a:extLst>
          </p:cNvPr>
          <p:cNvSpPr/>
          <p:nvPr/>
        </p:nvSpPr>
        <p:spPr>
          <a:xfrm>
            <a:off x="2189131" y="2806045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Реализация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5CF668-85F4-AA42-A4F2-A378C6B71840}"/>
              </a:ext>
            </a:extLst>
          </p:cNvPr>
          <p:cNvSpPr/>
          <p:nvPr/>
        </p:nvSpPr>
        <p:spPr>
          <a:xfrm>
            <a:off x="2722018" y="3259515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Тестирова-ние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9E95F6-2D3E-6843-B5C8-4C07E8A23C51}"/>
              </a:ext>
            </a:extLst>
          </p:cNvPr>
          <p:cNvSpPr/>
          <p:nvPr/>
        </p:nvSpPr>
        <p:spPr>
          <a:xfrm>
            <a:off x="3251841" y="3732927"/>
            <a:ext cx="914400" cy="3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Инсталля-ция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E96EA4-2D10-3A4A-A9AA-8860E4C848A1}"/>
              </a:ext>
            </a:extLst>
          </p:cNvPr>
          <p:cNvSpPr/>
          <p:nvPr/>
        </p:nvSpPr>
        <p:spPr>
          <a:xfrm>
            <a:off x="3783319" y="4217278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Поддержка</a:t>
            </a:r>
            <a:endParaRPr lang="en-RU" sz="900" dirty="0">
              <a:solidFill>
                <a:schemeClr val="tx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5B5F581-600F-724E-86C6-078F7A91FF59}"/>
              </a:ext>
            </a:extLst>
          </p:cNvPr>
          <p:cNvCxnSpPr>
            <a:stCxn id="3" idx="3"/>
            <a:endCxn id="6" idx="0"/>
          </p:cNvCxnSpPr>
          <p:nvPr/>
        </p:nvCxnSpPr>
        <p:spPr>
          <a:xfrm>
            <a:off x="1516121" y="1602555"/>
            <a:ext cx="73641" cy="2996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83C228C-8965-A34E-93A2-E9A6552B1626}"/>
              </a:ext>
            </a:extLst>
          </p:cNvPr>
          <p:cNvCxnSpPr>
            <a:stCxn id="6" idx="3"/>
            <a:endCxn id="7" idx="0"/>
          </p:cNvCxnSpPr>
          <p:nvPr/>
        </p:nvCxnSpPr>
        <p:spPr>
          <a:xfrm>
            <a:off x="2046962" y="2058659"/>
            <a:ext cx="72618" cy="2954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CBC0B51-E81A-A144-88E6-33E8A51156CB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2576780" y="2510598"/>
            <a:ext cx="69551" cy="2954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099F4A3-0D1C-D444-9FBC-28D07E1057B9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3103531" y="2962537"/>
            <a:ext cx="75687" cy="2969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C0C6455-FB11-4348-8EB7-9DA050E6904B}"/>
              </a:ext>
            </a:extLst>
          </p:cNvPr>
          <p:cNvCxnSpPr>
            <a:stCxn id="9" idx="3"/>
            <a:endCxn id="10" idx="0"/>
          </p:cNvCxnSpPr>
          <p:nvPr/>
        </p:nvCxnSpPr>
        <p:spPr>
          <a:xfrm>
            <a:off x="3636418" y="3416007"/>
            <a:ext cx="72623" cy="316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0DDC82F-6576-9E45-895F-67782B479CB4}"/>
              </a:ext>
            </a:extLst>
          </p:cNvPr>
          <p:cNvCxnSpPr>
            <a:stCxn id="10" idx="3"/>
            <a:endCxn id="11" idx="0"/>
          </p:cNvCxnSpPr>
          <p:nvPr/>
        </p:nvCxnSpPr>
        <p:spPr>
          <a:xfrm>
            <a:off x="4166241" y="3887727"/>
            <a:ext cx="74278" cy="329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E4A88F3-0C52-1543-ADF4-1AC4B5720075}"/>
              </a:ext>
            </a:extLst>
          </p:cNvPr>
          <p:cNvSpPr/>
          <p:nvPr/>
        </p:nvSpPr>
        <p:spPr>
          <a:xfrm>
            <a:off x="4404556" y="2477904"/>
            <a:ext cx="4799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884310-01DC-5F4B-99F1-04D2C895E0DF}"/>
              </a:ext>
            </a:extLst>
          </p:cNvPr>
          <p:cNvSpPr/>
          <p:nvPr/>
        </p:nvSpPr>
        <p:spPr>
          <a:xfrm>
            <a:off x="4940636" y="1435213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Инициация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DDD047-1FBB-7B4F-B21F-988D655F44D4}"/>
              </a:ext>
            </a:extLst>
          </p:cNvPr>
          <p:cNvSpPr/>
          <p:nvPr/>
        </p:nvSpPr>
        <p:spPr>
          <a:xfrm>
            <a:off x="5522619" y="1835974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err="1">
                <a:solidFill>
                  <a:schemeClr val="tx1"/>
                </a:solidFill>
              </a:rPr>
              <a:t>Планирова-ние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9734F78-BF59-2B43-BEA4-688888F83FB3}"/>
              </a:ext>
            </a:extLst>
          </p:cNvPr>
          <p:cNvSpPr/>
          <p:nvPr/>
        </p:nvSpPr>
        <p:spPr>
          <a:xfrm>
            <a:off x="6098466" y="2273437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Разработка</a:t>
            </a:r>
            <a:endParaRPr lang="en-RU" sz="900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B85958-A3D1-4443-981A-F894BE2FAABF}"/>
              </a:ext>
            </a:extLst>
          </p:cNvPr>
          <p:cNvSpPr/>
          <p:nvPr/>
        </p:nvSpPr>
        <p:spPr>
          <a:xfrm>
            <a:off x="6871326" y="2667089"/>
            <a:ext cx="1288751" cy="1236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chemeClr val="tx1"/>
                </a:solidFill>
              </a:rPr>
              <a:t>Реализация и тестирование</a:t>
            </a:r>
            <a:endParaRPr lang="en-RU" sz="800" dirty="0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7AAA46C-60C4-E145-906F-1C56FD4F0396}"/>
              </a:ext>
            </a:extLst>
          </p:cNvPr>
          <p:cNvSpPr/>
          <p:nvPr/>
        </p:nvSpPr>
        <p:spPr>
          <a:xfrm rot="16200000">
            <a:off x="6817350" y="3296095"/>
            <a:ext cx="122738" cy="123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9C412A61-4383-C24D-B922-C2A46779D16C}"/>
              </a:ext>
            </a:extLst>
          </p:cNvPr>
          <p:cNvSpPr/>
          <p:nvPr/>
        </p:nvSpPr>
        <p:spPr>
          <a:xfrm rot="5400000">
            <a:off x="8097843" y="3259280"/>
            <a:ext cx="122738" cy="123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0CA1B39-4DB9-7D4C-96C4-16686E4FC964}"/>
              </a:ext>
            </a:extLst>
          </p:cNvPr>
          <p:cNvSpPr/>
          <p:nvPr/>
        </p:nvSpPr>
        <p:spPr>
          <a:xfrm>
            <a:off x="7962675" y="4060786"/>
            <a:ext cx="914400" cy="312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Мониторинг и поддержка</a:t>
            </a:r>
            <a:endParaRPr lang="en-RU" sz="900" dirty="0">
              <a:solidFill>
                <a:schemeClr val="tx1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9075E55-3EDF-6F4B-9CDD-F24BE985A2D8}"/>
              </a:ext>
            </a:extLst>
          </p:cNvPr>
          <p:cNvCxnSpPr>
            <a:stCxn id="26" idx="3"/>
            <a:endCxn id="27" idx="0"/>
          </p:cNvCxnSpPr>
          <p:nvPr/>
        </p:nvCxnSpPr>
        <p:spPr>
          <a:xfrm>
            <a:off x="5855036" y="1591705"/>
            <a:ext cx="124783" cy="2442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5209FD3-1ED3-1947-A2A5-020463A2EE4A}"/>
              </a:ext>
            </a:extLst>
          </p:cNvPr>
          <p:cNvCxnSpPr>
            <a:stCxn id="27" idx="3"/>
            <a:endCxn id="28" idx="0"/>
          </p:cNvCxnSpPr>
          <p:nvPr/>
        </p:nvCxnSpPr>
        <p:spPr>
          <a:xfrm>
            <a:off x="6437019" y="1992466"/>
            <a:ext cx="118647" cy="280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171F887-E4CF-E442-8CFB-79F8353EABC4}"/>
              </a:ext>
            </a:extLst>
          </p:cNvPr>
          <p:cNvCxnSpPr>
            <a:stCxn id="28" idx="3"/>
            <a:endCxn id="25" idx="0"/>
          </p:cNvCxnSpPr>
          <p:nvPr/>
        </p:nvCxnSpPr>
        <p:spPr>
          <a:xfrm>
            <a:off x="7012866" y="2429929"/>
            <a:ext cx="502836" cy="2371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0D88793-BAD2-5B49-8B6D-680FB3FC4C4B}"/>
              </a:ext>
            </a:extLst>
          </p:cNvPr>
          <p:cNvCxnSpPr>
            <a:cxnSpLocks/>
            <a:stCxn id="25" idx="4"/>
            <a:endCxn id="33" idx="1"/>
          </p:cNvCxnSpPr>
          <p:nvPr/>
        </p:nvCxnSpPr>
        <p:spPr>
          <a:xfrm rot="16200000" flipH="1">
            <a:off x="7582335" y="3836937"/>
            <a:ext cx="313707" cy="4469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D6E60C-952A-5D40-9904-C310F54DC220}"/>
              </a:ext>
            </a:extLst>
          </p:cNvPr>
          <p:cNvCxnSpPr>
            <a:cxnSpLocks/>
          </p:cNvCxnSpPr>
          <p:nvPr/>
        </p:nvCxnSpPr>
        <p:spPr>
          <a:xfrm flipV="1">
            <a:off x="552322" y="4737697"/>
            <a:ext cx="42099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153146-1E6C-6B46-8477-28ADD02C1401}"/>
              </a:ext>
            </a:extLst>
          </p:cNvPr>
          <p:cNvCxnSpPr>
            <a:stCxn id="3" idx="1"/>
          </p:cNvCxnSpPr>
          <p:nvPr/>
        </p:nvCxnSpPr>
        <p:spPr>
          <a:xfrm>
            <a:off x="601721" y="1602555"/>
            <a:ext cx="0" cy="31351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E3DFD6-1C08-E843-AAE9-EBD2AC075335}"/>
              </a:ext>
            </a:extLst>
          </p:cNvPr>
          <p:cNvCxnSpPr>
            <a:stCxn id="11" idx="3"/>
          </p:cNvCxnSpPr>
          <p:nvPr/>
        </p:nvCxnSpPr>
        <p:spPr>
          <a:xfrm>
            <a:off x="4697719" y="4373770"/>
            <a:ext cx="0" cy="3639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B5328B-7822-D64D-AC82-1E66C933F145}"/>
              </a:ext>
            </a:extLst>
          </p:cNvPr>
          <p:cNvSpPr txBox="1"/>
          <p:nvPr/>
        </p:nvSpPr>
        <p:spPr>
          <a:xfrm>
            <a:off x="1995093" y="4440571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2</a:t>
            </a:r>
            <a:r>
              <a:rPr lang="ru-RU" dirty="0"/>
              <a:t> </a:t>
            </a:r>
            <a:r>
              <a:rPr lang="en-RU" dirty="0"/>
              <a:t>-</a:t>
            </a:r>
            <a:r>
              <a:rPr lang="ru-RU" dirty="0"/>
              <a:t> </a:t>
            </a:r>
            <a:r>
              <a:rPr lang="en-RU" dirty="0"/>
              <a:t>5 </a:t>
            </a:r>
            <a:r>
              <a:rPr lang="ru-RU" dirty="0"/>
              <a:t>лет</a:t>
            </a:r>
            <a:endParaRPr lang="en-RU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93847D-910E-6045-A79B-4918FE00614B}"/>
              </a:ext>
            </a:extLst>
          </p:cNvPr>
          <p:cNvCxnSpPr>
            <a:cxnSpLocks/>
          </p:cNvCxnSpPr>
          <p:nvPr/>
        </p:nvCxnSpPr>
        <p:spPr>
          <a:xfrm>
            <a:off x="4940636" y="4737696"/>
            <a:ext cx="3982435" cy="106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527B00-6169-2F4E-A759-F2F9F28F41AB}"/>
              </a:ext>
            </a:extLst>
          </p:cNvPr>
          <p:cNvCxnSpPr/>
          <p:nvPr/>
        </p:nvCxnSpPr>
        <p:spPr>
          <a:xfrm>
            <a:off x="4940636" y="1602347"/>
            <a:ext cx="0" cy="31351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3C4C58-B726-CC4D-AFE4-18A7E275BC91}"/>
              </a:ext>
            </a:extLst>
          </p:cNvPr>
          <p:cNvCxnSpPr/>
          <p:nvPr/>
        </p:nvCxnSpPr>
        <p:spPr>
          <a:xfrm>
            <a:off x="8877075" y="4290413"/>
            <a:ext cx="0" cy="3639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09784EB-2EEF-A240-86B9-F880EF7CE478}"/>
              </a:ext>
            </a:extLst>
          </p:cNvPr>
          <p:cNvSpPr txBox="1"/>
          <p:nvPr/>
        </p:nvSpPr>
        <p:spPr>
          <a:xfrm>
            <a:off x="6388853" y="4428038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½ </a:t>
            </a:r>
            <a:r>
              <a:rPr lang="en-RU" dirty="0"/>
              <a:t>-</a:t>
            </a:r>
            <a:r>
              <a:rPr lang="ru-RU" dirty="0"/>
              <a:t> 1</a:t>
            </a:r>
            <a:r>
              <a:rPr lang="en-RU" dirty="0"/>
              <a:t> </a:t>
            </a:r>
            <a:r>
              <a:rPr lang="ru-RU" dirty="0"/>
              <a:t>год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83011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Водопад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9D177-A7EB-2A49-B6AE-1D63303E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88" y="1547791"/>
            <a:ext cx="4050362" cy="3264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05DC90-232B-2342-B02B-40694E357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8532"/>
            <a:ext cx="4903738" cy="35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Итеративно-инкрементный подход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4EEBD-49A7-5D4A-B794-38A539AD6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246" y="988043"/>
            <a:ext cx="6908230" cy="38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2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Agile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376A-6495-6B46-AF46-8138CDA76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6" t="18413" r="19664"/>
          <a:stretch/>
        </p:blipFill>
        <p:spPr>
          <a:xfrm>
            <a:off x="650512" y="2910639"/>
            <a:ext cx="2657283" cy="1973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A14C9-2B21-3044-9A09-5B72D3E25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6" t="18413" r="19664"/>
          <a:stretch/>
        </p:blipFill>
        <p:spPr>
          <a:xfrm>
            <a:off x="3233130" y="2910639"/>
            <a:ext cx="2657283" cy="1973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1D1E1-CAAA-ED46-B40A-BCAE868A6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6" t="18413" r="19664"/>
          <a:stretch/>
        </p:blipFill>
        <p:spPr>
          <a:xfrm>
            <a:off x="5890413" y="2910639"/>
            <a:ext cx="2657283" cy="1973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3DF52-9F6D-0241-8FDD-02B1688127E7}"/>
              </a:ext>
            </a:extLst>
          </p:cNvPr>
          <p:cNvSpPr txBox="1"/>
          <p:nvPr/>
        </p:nvSpPr>
        <p:spPr>
          <a:xfrm>
            <a:off x="1652781" y="374343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Sprint</a:t>
            </a:r>
            <a:r>
              <a:rPr lang="ru-RU" dirty="0"/>
              <a:t> 1</a:t>
            </a:r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582F6-8813-8946-B2EE-D843665DC29E}"/>
              </a:ext>
            </a:extLst>
          </p:cNvPr>
          <p:cNvSpPr txBox="1"/>
          <p:nvPr/>
        </p:nvSpPr>
        <p:spPr>
          <a:xfrm>
            <a:off x="4235399" y="37434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Sprint</a:t>
            </a:r>
            <a:r>
              <a:rPr lang="ru-RU" dirty="0"/>
              <a:t> 2</a:t>
            </a:r>
            <a:endParaRPr lang="en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9032F-54DD-9749-AD4A-64BA7F4B1B04}"/>
              </a:ext>
            </a:extLst>
          </p:cNvPr>
          <p:cNvSpPr txBox="1"/>
          <p:nvPr/>
        </p:nvSpPr>
        <p:spPr>
          <a:xfrm>
            <a:off x="6926434" y="374343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Sprint</a:t>
            </a:r>
            <a:r>
              <a:rPr lang="ru-RU" dirty="0"/>
              <a:t> 3</a:t>
            </a:r>
            <a:endParaRPr lang="en-RU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582869-6D9B-E245-B753-254DA3D0C90C}"/>
              </a:ext>
            </a:extLst>
          </p:cNvPr>
          <p:cNvSpPr/>
          <p:nvPr/>
        </p:nvSpPr>
        <p:spPr>
          <a:xfrm>
            <a:off x="2471731" y="1482247"/>
            <a:ext cx="914400" cy="3313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3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ED143F-378D-B448-AB78-CD4FC4E345BD}"/>
              </a:ext>
            </a:extLst>
          </p:cNvPr>
          <p:cNvSpPr/>
          <p:nvPr/>
        </p:nvSpPr>
        <p:spPr>
          <a:xfrm>
            <a:off x="2465594" y="1909713"/>
            <a:ext cx="914400" cy="3313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5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CD09AC-2FB0-4043-8A2C-956408166138}"/>
              </a:ext>
            </a:extLst>
          </p:cNvPr>
          <p:cNvSpPr/>
          <p:nvPr/>
        </p:nvSpPr>
        <p:spPr>
          <a:xfrm>
            <a:off x="2460480" y="2352481"/>
            <a:ext cx="914400" cy="3313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6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06FE86-C12C-3846-96F8-7936A2C62F64}"/>
              </a:ext>
            </a:extLst>
          </p:cNvPr>
          <p:cNvSpPr/>
          <p:nvPr/>
        </p:nvSpPr>
        <p:spPr>
          <a:xfrm>
            <a:off x="3842249" y="1640553"/>
            <a:ext cx="914400" cy="3313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2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F5D8687-1736-BB44-A11D-C3F830BDBFDB}"/>
              </a:ext>
            </a:extLst>
          </p:cNvPr>
          <p:cNvSpPr/>
          <p:nvPr/>
        </p:nvSpPr>
        <p:spPr>
          <a:xfrm>
            <a:off x="3842249" y="2075409"/>
            <a:ext cx="914400" cy="3313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4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C04D39-146B-F94F-9177-742EA976C1EC}"/>
              </a:ext>
            </a:extLst>
          </p:cNvPr>
          <p:cNvSpPr/>
          <p:nvPr/>
        </p:nvSpPr>
        <p:spPr>
          <a:xfrm>
            <a:off x="5242175" y="1640552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BC313E-8200-AC4A-8930-05370DC5303D}"/>
              </a:ext>
            </a:extLst>
          </p:cNvPr>
          <p:cNvSpPr/>
          <p:nvPr/>
        </p:nvSpPr>
        <p:spPr>
          <a:xfrm>
            <a:off x="2305524" y="926187"/>
            <a:ext cx="1246814" cy="196705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F755A3-DD80-BD4A-8C26-2661E36475EA}"/>
              </a:ext>
            </a:extLst>
          </p:cNvPr>
          <p:cNvSpPr txBox="1"/>
          <p:nvPr/>
        </p:nvSpPr>
        <p:spPr>
          <a:xfrm>
            <a:off x="2542446" y="93095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u="sng" dirty="0"/>
              <a:t>Проект</a:t>
            </a:r>
            <a:endParaRPr lang="en-RU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41BD30-C6D7-1445-95EA-C38325F78A7F}"/>
              </a:ext>
            </a:extLst>
          </p:cNvPr>
          <p:cNvSpPr/>
          <p:nvPr/>
        </p:nvSpPr>
        <p:spPr>
          <a:xfrm>
            <a:off x="3667408" y="911132"/>
            <a:ext cx="1246814" cy="1967051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09F87-F7EB-B74E-90BC-572BBA6FDB81}"/>
              </a:ext>
            </a:extLst>
          </p:cNvPr>
          <p:cNvSpPr txBox="1"/>
          <p:nvPr/>
        </p:nvSpPr>
        <p:spPr>
          <a:xfrm>
            <a:off x="3824984" y="91590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u="sng" dirty="0"/>
              <a:t>В работе</a:t>
            </a:r>
            <a:endParaRPr lang="en-RU" u="sn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7B0E0-C037-7A4D-ADE7-F4F0223D10FF}"/>
              </a:ext>
            </a:extLst>
          </p:cNvPr>
          <p:cNvSpPr/>
          <p:nvPr/>
        </p:nvSpPr>
        <p:spPr>
          <a:xfrm>
            <a:off x="5056163" y="896074"/>
            <a:ext cx="1246814" cy="196705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B4339-F21F-7B4B-A918-A187FA13D86D}"/>
              </a:ext>
            </a:extLst>
          </p:cNvPr>
          <p:cNvSpPr txBox="1"/>
          <p:nvPr/>
        </p:nvSpPr>
        <p:spPr>
          <a:xfrm>
            <a:off x="5114352" y="90084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u="sng" dirty="0"/>
              <a:t>Завершено</a:t>
            </a:r>
            <a:endParaRPr lang="en-RU" u="sng" dirty="0"/>
          </a:p>
        </p:txBody>
      </p:sp>
    </p:spTree>
    <p:extLst>
      <p:ext uri="{BB962C8B-B14F-4D97-AF65-F5344CB8AC3E}">
        <p14:creationId xmlns:p14="http://schemas.microsoft.com/office/powerpoint/2010/main" val="467370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Agile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30FC5-F67E-6443-BDFC-2E12E73F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05" y="878674"/>
            <a:ext cx="7420790" cy="40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7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frameworks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9EA1B-87EB-3A4B-821B-AC044FC26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29"/>
          <a:stretch/>
        </p:blipFill>
        <p:spPr>
          <a:xfrm>
            <a:off x="500550" y="1337846"/>
            <a:ext cx="8397549" cy="314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89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9EA1B-87EB-3A4B-821B-AC044FC26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" t="46092" r="159" b="2569"/>
          <a:stretch/>
        </p:blipFill>
        <p:spPr>
          <a:xfrm>
            <a:off x="500550" y="1258066"/>
            <a:ext cx="8256824" cy="34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39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7923DF-42D8-E545-8D7F-B82DAE55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89" y="178285"/>
            <a:ext cx="6437621" cy="48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29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9D35D-A502-0B4B-9ADE-90F5F624A2CB}"/>
              </a:ext>
            </a:extLst>
          </p:cNvPr>
          <p:cNvSpPr txBox="1"/>
          <p:nvPr/>
        </p:nvSpPr>
        <p:spPr>
          <a:xfrm>
            <a:off x="699608" y="1313299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Проект</a:t>
            </a:r>
            <a:endParaRPr lang="en-RU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33F5D-700C-2D48-ADDF-7FB44AC96D62}"/>
              </a:ext>
            </a:extLst>
          </p:cNvPr>
          <p:cNvSpPr txBox="1"/>
          <p:nvPr/>
        </p:nvSpPr>
        <p:spPr>
          <a:xfrm>
            <a:off x="2748314" y="1313299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Этап 1</a:t>
            </a:r>
            <a:endParaRPr lang="en-RU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BA08D-A58B-A74B-95C1-CB643757FE5D}"/>
              </a:ext>
            </a:extLst>
          </p:cNvPr>
          <p:cNvSpPr txBox="1"/>
          <p:nvPr/>
        </p:nvSpPr>
        <p:spPr>
          <a:xfrm>
            <a:off x="4797020" y="1313298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Этап 2</a:t>
            </a:r>
            <a:endParaRPr lang="en-RU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C9B65-B13E-6D41-A109-D05B946B0717}"/>
              </a:ext>
            </a:extLst>
          </p:cNvPr>
          <p:cNvSpPr txBox="1"/>
          <p:nvPr/>
        </p:nvSpPr>
        <p:spPr>
          <a:xfrm>
            <a:off x="6845726" y="1272735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Готово</a:t>
            </a:r>
            <a:endParaRPr lang="en-RU" sz="16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F13C03-B546-974B-95A9-628B3ABEF689}"/>
              </a:ext>
            </a:extLst>
          </p:cNvPr>
          <p:cNvSpPr/>
          <p:nvPr/>
        </p:nvSpPr>
        <p:spPr>
          <a:xfrm>
            <a:off x="2711261" y="1934512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DF2EC0-5680-E34C-BF41-529EA42D0403}"/>
              </a:ext>
            </a:extLst>
          </p:cNvPr>
          <p:cNvSpPr/>
          <p:nvPr/>
        </p:nvSpPr>
        <p:spPr>
          <a:xfrm>
            <a:off x="4797020" y="1932516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40E183-0C23-FF4B-9C45-E4ECEC3AEA02}"/>
              </a:ext>
            </a:extLst>
          </p:cNvPr>
          <p:cNvSpPr/>
          <p:nvPr/>
        </p:nvSpPr>
        <p:spPr>
          <a:xfrm>
            <a:off x="6882779" y="1926379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6A230F3-E595-8244-BB50-D784F34F08E8}"/>
              </a:ext>
            </a:extLst>
          </p:cNvPr>
          <p:cNvSpPr/>
          <p:nvPr/>
        </p:nvSpPr>
        <p:spPr>
          <a:xfrm>
            <a:off x="692210" y="1926379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1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75E2E8-6EC3-F444-BFCC-6A1B59F15B65}"/>
              </a:ext>
            </a:extLst>
          </p:cNvPr>
          <p:cNvSpPr/>
          <p:nvPr/>
        </p:nvSpPr>
        <p:spPr>
          <a:xfrm>
            <a:off x="684813" y="2468731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2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BEF50E-FA81-AB41-8207-DFE2CF2F733F}"/>
              </a:ext>
            </a:extLst>
          </p:cNvPr>
          <p:cNvSpPr/>
          <p:nvPr/>
        </p:nvSpPr>
        <p:spPr>
          <a:xfrm>
            <a:off x="699608" y="3011083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3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7C7175-5F7B-D345-85C6-7990DC77ADB9}"/>
              </a:ext>
            </a:extLst>
          </p:cNvPr>
          <p:cNvSpPr/>
          <p:nvPr/>
        </p:nvSpPr>
        <p:spPr>
          <a:xfrm>
            <a:off x="684813" y="3551180"/>
            <a:ext cx="914400" cy="3313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Часть 4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A7E641A-6D34-DA43-9B6A-1730B8BDF1B9}"/>
              </a:ext>
            </a:extLst>
          </p:cNvPr>
          <p:cNvSpPr/>
          <p:nvPr/>
        </p:nvSpPr>
        <p:spPr>
          <a:xfrm>
            <a:off x="1852717" y="1926378"/>
            <a:ext cx="679145" cy="331394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064F45-781E-2B47-A8A2-2E9FFA3D56CC}"/>
              </a:ext>
            </a:extLst>
          </p:cNvPr>
          <p:cNvSpPr/>
          <p:nvPr/>
        </p:nvSpPr>
        <p:spPr>
          <a:xfrm>
            <a:off x="3892855" y="1926378"/>
            <a:ext cx="679145" cy="331394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A3C0513-BCDE-194A-945A-8421BCCFCA18}"/>
              </a:ext>
            </a:extLst>
          </p:cNvPr>
          <p:cNvSpPr/>
          <p:nvPr/>
        </p:nvSpPr>
        <p:spPr>
          <a:xfrm>
            <a:off x="5957527" y="1926378"/>
            <a:ext cx="679145" cy="331394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9C8EDF-5263-B54A-BCD5-068C9CBA5181}"/>
              </a:ext>
            </a:extLst>
          </p:cNvPr>
          <p:cNvSpPr txBox="1"/>
          <p:nvPr/>
        </p:nvSpPr>
        <p:spPr>
          <a:xfrm>
            <a:off x="1486860" y="861362"/>
            <a:ext cx="6170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увеличиваем ценность уменьшая потери на каждом этапе</a:t>
            </a:r>
            <a:endParaRPr lang="en-RU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3B098-2341-0F48-B8D9-5D730E1E1BFA}"/>
              </a:ext>
            </a:extLst>
          </p:cNvPr>
          <p:cNvSpPr txBox="1"/>
          <p:nvPr/>
        </p:nvSpPr>
        <p:spPr>
          <a:xfrm>
            <a:off x="2192290" y="2591814"/>
            <a:ext cx="682886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/>
              <a:t>Муда</a:t>
            </a:r>
            <a:r>
              <a:rPr lang="ru-RU" sz="1800" dirty="0"/>
              <a:t> – означает отходы и неразумные траты.</a:t>
            </a:r>
          </a:p>
          <a:p>
            <a:r>
              <a:rPr lang="ru-RU" sz="1800" b="1" dirty="0"/>
              <a:t>Мура</a:t>
            </a:r>
            <a:r>
              <a:rPr lang="ru-RU" sz="1800" dirty="0"/>
              <a:t> – это причины, из-за которых образуются муда.</a:t>
            </a:r>
          </a:p>
          <a:p>
            <a:r>
              <a:rPr lang="ru-RU" sz="1800" b="1" dirty="0" err="1"/>
              <a:t>Мури</a:t>
            </a:r>
            <a:r>
              <a:rPr lang="ru-RU" sz="1800" dirty="0"/>
              <a:t> – препоны и сложности в работе.</a:t>
            </a:r>
          </a:p>
          <a:p>
            <a:endParaRPr lang="ru-RU" sz="1800" dirty="0"/>
          </a:p>
          <a:p>
            <a:r>
              <a:rPr lang="en-GB" dirty="0"/>
              <a:t>Lean-</a:t>
            </a:r>
            <a:r>
              <a:rPr lang="ru-RU" dirty="0"/>
              <a:t>методология предполагает, что вы будете бороться не с препятствиями, а с причинами. Это экономит силы.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Цель компании.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Контроль процесса.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Вовлеченность сотрудников. 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7523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vs Lean</a:t>
            </a:r>
            <a:endParaRPr lang="en-RU" dirty="0"/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5AA0A279-6E9A-6D4E-8D49-FB22B9807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93791"/>
              </p:ext>
            </p:extLst>
          </p:nvPr>
        </p:nvGraphicFramePr>
        <p:xfrm>
          <a:off x="406766" y="3227816"/>
          <a:ext cx="833046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5234">
                  <a:extLst>
                    <a:ext uri="{9D8B030D-6E8A-4147-A177-3AD203B41FA5}">
                      <a16:colId xmlns:a16="http://schemas.microsoft.com/office/drawing/2014/main" val="1730815434"/>
                    </a:ext>
                  </a:extLst>
                </a:gridCol>
                <a:gridCol w="4165234">
                  <a:extLst>
                    <a:ext uri="{9D8B030D-6E8A-4147-A177-3AD203B41FA5}">
                      <a16:colId xmlns:a16="http://schemas.microsoft.com/office/drawing/2014/main" val="4271004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dirty="0"/>
                        <a:t>Agile </a:t>
                      </a:r>
                      <a:r>
                        <a:rPr lang="ru-RU" dirty="0"/>
                        <a:t>методология организации взаимодействия людей и команд, о правильном вовлечении и мотивации, о гибком и эффективном реагировании этих людей и команд на работу в условиях постоянной изменчивости инструментов и задач. </a:t>
                      </a:r>
                      <a:endParaRPr lang="en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7625" indent="0">
                        <a:tabLst/>
                      </a:pPr>
                      <a:r>
                        <a:rPr lang="en-GB" dirty="0"/>
                        <a:t>Lean </a:t>
                      </a:r>
                      <a:r>
                        <a:rPr lang="ru-RU" dirty="0"/>
                        <a:t>родилась у производственников как способ разрядить сложности вокруг неорганизованных процессов. Она сфокусирована на выстраивании и постоянном улучшении процессов с минимизацией потерь.</a:t>
                      </a:r>
                      <a:endParaRPr lang="en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6948428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267D3FB-8B9C-CC44-AE7B-784547EDA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16991" r="1557" b="11270"/>
          <a:stretch/>
        </p:blipFill>
        <p:spPr>
          <a:xfrm>
            <a:off x="2098824" y="938948"/>
            <a:ext cx="4946352" cy="20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8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– </a:t>
            </a:r>
            <a:r>
              <a:rPr lang="ru-RU" dirty="0"/>
              <a:t>метод и набор инструментов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4A04B-D709-0443-A6DA-B2675FFAC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39"/>
          <a:stretch/>
        </p:blipFill>
        <p:spPr>
          <a:xfrm>
            <a:off x="-1" y="1362395"/>
            <a:ext cx="9113539" cy="35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51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vs Scrum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26410-3F77-B843-B4F4-10032A4BC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6" t="9050" r="9184" b="10625"/>
          <a:stretch/>
        </p:blipFill>
        <p:spPr>
          <a:xfrm>
            <a:off x="984974" y="921717"/>
            <a:ext cx="7174051" cy="39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9E7-5B4B-0348-9460-D9F95E81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Project Board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AE1CE-DE2B-4D4E-A2EB-208CF31B4A43}"/>
              </a:ext>
            </a:extLst>
          </p:cNvPr>
          <p:cNvSpPr txBox="1"/>
          <p:nvPr/>
        </p:nvSpPr>
        <p:spPr>
          <a:xfrm>
            <a:off x="423447" y="1178287"/>
            <a:ext cx="2910925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Зайдите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lang="en-GB" sz="1800" dirty="0" err="1">
                <a:solidFill>
                  <a:schemeClr val="tx1"/>
                </a:solidFill>
                <a:effectLst/>
                <a:latin typeface="AvenirLTPro"/>
              </a:rPr>
              <a:t>Github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создайте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новыи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̆ </a:t>
            </a:r>
            <a:endParaRPr lang="en-US" sz="1800" b="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-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репозиторий</a:t>
            </a:r>
            <a:endParaRPr lang="en-US" sz="1800" b="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-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проект </a:t>
            </a:r>
            <a:endParaRPr lang="ru-R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 создании проекта выберите шаблон 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Team Backlog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Start from scratch -&gt; Board </a:t>
            </a: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Попробуйте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создать 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2 - 3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задачи через </a:t>
            </a: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интерфейс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Kanban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доски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.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Свяжите новые задачи с вашим 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git-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репозиторием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. </a:t>
            </a:r>
            <a:endParaRPr lang="ru-R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Зайдите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</a:t>
            </a: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интерфейс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вашего репозитория 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GitHub.</a:t>
            </a:r>
            <a:br>
              <a:rPr lang="en-GB" sz="1800" dirty="0">
                <a:solidFill>
                  <a:schemeClr val="tx1"/>
                </a:solidFill>
                <a:effectLst/>
                <a:latin typeface="AvenirLTPro"/>
              </a:rPr>
            </a:b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Создайте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2 - 3 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Issues.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 забудьте при создании указать Проект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.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Проверьте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,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 задачи появились на 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Kanban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доске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.</a:t>
            </a:r>
            <a:br>
              <a:rPr lang="ru-RU" sz="1800" dirty="0">
                <a:solidFill>
                  <a:schemeClr val="tx1"/>
                </a:solidFill>
                <a:effectLst/>
                <a:latin typeface="AvenirLTPro"/>
              </a:rPr>
            </a:b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Обратите внимание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,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 статус и другие параметры задач на доске и в репозитории 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-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совпадают </a:t>
            </a:r>
            <a:endParaRPr lang="ru-R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Опционально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: </a:t>
            </a: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склонируйте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репозиторий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.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Выполните любые изменения и 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commit c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комментарием 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“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Resolves #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номер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Issue”. (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После отправки информации о 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commit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 </a:t>
            </a:r>
            <a:r>
              <a:rPr lang="en-GB" sz="1800" dirty="0" err="1">
                <a:solidFill>
                  <a:schemeClr val="tx1"/>
                </a:solidFill>
                <a:effectLst/>
                <a:latin typeface="AvenirLTPro"/>
              </a:rPr>
              <a:t>github</a:t>
            </a:r>
            <a:r>
              <a:rPr lang="en-GB" sz="1800" dirty="0">
                <a:solidFill>
                  <a:schemeClr val="tx1"/>
                </a:solidFill>
                <a:effectLst/>
                <a:latin typeface="AvenirLTPro"/>
              </a:rPr>
              <a:t>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репозиторий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)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Обратите внимание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, 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 произошло со статусом </a:t>
            </a:r>
            <a:r>
              <a:rPr lang="ru-RU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упомянутои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̆ задачи</a:t>
            </a:r>
            <a:r>
              <a:rPr lang="ru-RU" sz="1800" dirty="0">
                <a:solidFill>
                  <a:schemeClr val="tx1"/>
                </a:solidFill>
                <a:effectLst/>
                <a:latin typeface="AvenirLTPro"/>
              </a:rPr>
              <a:t>. </a:t>
            </a:r>
            <a:endParaRPr lang="ru-R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53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Project Board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0D14A-6A6B-8D46-A76A-8AD986DEC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900130"/>
            <a:ext cx="8520600" cy="391264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Зайдите на </a:t>
            </a:r>
            <a:r>
              <a:rPr lang="en-GB" dirty="0"/>
              <a:t>GitHub </a:t>
            </a:r>
            <a:r>
              <a:rPr lang="ru-RU" dirty="0"/>
              <a:t>и создайте новый</a:t>
            </a:r>
          </a:p>
          <a:p>
            <a:pPr lvl="1"/>
            <a:r>
              <a:rPr lang="ru-RU" dirty="0"/>
              <a:t>- репозиторий</a:t>
            </a:r>
          </a:p>
          <a:p>
            <a:pPr lvl="1"/>
            <a:r>
              <a:rPr lang="ru-RU" dirty="0"/>
              <a:t>- проект </a:t>
            </a:r>
          </a:p>
          <a:p>
            <a:r>
              <a:rPr lang="ru-RU" dirty="0"/>
              <a:t>При создании проекта выберите шаблон </a:t>
            </a:r>
            <a:r>
              <a:rPr lang="en-GB" dirty="0"/>
              <a:t>Team Backlog </a:t>
            </a:r>
            <a:r>
              <a:rPr lang="ru-RU" dirty="0"/>
              <a:t>или </a:t>
            </a:r>
            <a:r>
              <a:rPr lang="en-GB" dirty="0"/>
              <a:t>Start from scratch -&gt; Board </a:t>
            </a:r>
          </a:p>
          <a:p>
            <a:r>
              <a:rPr lang="ru-RU" dirty="0"/>
              <a:t>Попробуйте создать 2 - 3 задачи через интерфейс </a:t>
            </a:r>
            <a:r>
              <a:rPr lang="en-GB" dirty="0"/>
              <a:t>Kanban </a:t>
            </a:r>
            <a:r>
              <a:rPr lang="ru-RU" dirty="0"/>
              <a:t>доски. Свяжите новые задачи с вашим </a:t>
            </a:r>
            <a:r>
              <a:rPr lang="en-GB" dirty="0"/>
              <a:t>git-</a:t>
            </a:r>
            <a:r>
              <a:rPr lang="ru-RU" dirty="0"/>
              <a:t>репозиторием. </a:t>
            </a:r>
          </a:p>
          <a:p>
            <a:r>
              <a:rPr lang="ru-RU" dirty="0"/>
              <a:t>Зайдите в интерфейс вашего репозитория </a:t>
            </a:r>
            <a:r>
              <a:rPr lang="en-GB" dirty="0"/>
              <a:t>GitHub.</a:t>
            </a:r>
            <a:br>
              <a:rPr lang="en-GB" dirty="0"/>
            </a:br>
            <a:r>
              <a:rPr lang="ru-RU" dirty="0"/>
              <a:t>Создайте 2 - 3 </a:t>
            </a:r>
            <a:r>
              <a:rPr lang="en-GB" dirty="0"/>
              <a:t>Issues. </a:t>
            </a:r>
            <a:r>
              <a:rPr lang="ru-RU" dirty="0"/>
              <a:t>Не забудьте при создании указать Проект. Проверьте, что задачи появились на </a:t>
            </a:r>
            <a:r>
              <a:rPr lang="en-GB" dirty="0"/>
              <a:t>Kanban </a:t>
            </a:r>
            <a:r>
              <a:rPr lang="ru-RU" dirty="0"/>
              <a:t>доске.  Обратите внимание, что статус и другие параметры задач на доске и в репозитории – совпадают.</a:t>
            </a:r>
          </a:p>
          <a:p>
            <a:r>
              <a:rPr lang="ru-RU" dirty="0"/>
              <a:t>Склонируйте репозиторий. Выполните любые изменения и </a:t>
            </a:r>
            <a:r>
              <a:rPr lang="en-GB" dirty="0"/>
              <a:t>commit c </a:t>
            </a:r>
            <a:r>
              <a:rPr lang="ru-RU" dirty="0"/>
              <a:t>комментарием “</a:t>
            </a:r>
            <a:r>
              <a:rPr lang="en-GB" dirty="0"/>
              <a:t>Resolves #</a:t>
            </a:r>
            <a:r>
              <a:rPr lang="ru-RU" dirty="0"/>
              <a:t>номер_</a:t>
            </a:r>
            <a:r>
              <a:rPr lang="en-GB" dirty="0"/>
              <a:t>Issue”. (</a:t>
            </a:r>
            <a:r>
              <a:rPr lang="ru-RU" dirty="0"/>
              <a:t>После отправки информации о </a:t>
            </a:r>
            <a:r>
              <a:rPr lang="en-GB" dirty="0"/>
              <a:t>commit </a:t>
            </a:r>
            <a:r>
              <a:rPr lang="ru-RU" dirty="0"/>
              <a:t>в </a:t>
            </a:r>
            <a:r>
              <a:rPr lang="en-GB" dirty="0"/>
              <a:t>GitHub </a:t>
            </a:r>
            <a:r>
              <a:rPr lang="ru-RU" dirty="0"/>
              <a:t>репозиторий) Обратите внимание, что произошло со статусом упомянутой задачи.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1C6FAE-5238-B14C-85B0-40E945BFAC45}"/>
              </a:ext>
            </a:extLst>
          </p:cNvPr>
          <p:cNvGrpSpPr/>
          <p:nvPr/>
        </p:nvGrpSpPr>
        <p:grpSpPr>
          <a:xfrm>
            <a:off x="2234808" y="4647623"/>
            <a:ext cx="1318072" cy="330303"/>
            <a:chOff x="755812" y="4647624"/>
            <a:chExt cx="1318072" cy="330303"/>
          </a:xfrm>
        </p:grpSpPr>
        <p:pic>
          <p:nvPicPr>
            <p:cNvPr id="4" name="Google Shape;226;p49">
              <a:extLst>
                <a:ext uri="{FF2B5EF4-FFF2-40B4-BE49-F238E27FC236}">
                  <a16:creationId xmlns:a16="http://schemas.microsoft.com/office/drawing/2014/main" id="{2AAB90D1-A697-8541-9211-2E0F5A6556F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55812" y="4647624"/>
              <a:ext cx="330301" cy="330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D7E2B6-B7AC-6D44-AD05-6A388436762A}"/>
                </a:ext>
              </a:extLst>
            </p:cNvPr>
            <p:cNvSpPr txBox="1"/>
            <p:nvPr/>
          </p:nvSpPr>
          <p:spPr>
            <a:xfrm>
              <a:off x="1086113" y="4670150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U" dirty="0"/>
                <a:t>5-7 </a:t>
              </a:r>
              <a:r>
                <a:rPr lang="ru-RU" dirty="0"/>
                <a:t>минут</a:t>
              </a:r>
              <a:endParaRPr lang="en-RU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2CB69B-2E42-564D-86E0-BDB1BDB8A75F}"/>
              </a:ext>
            </a:extLst>
          </p:cNvPr>
          <p:cNvGrpSpPr/>
          <p:nvPr/>
        </p:nvGrpSpPr>
        <p:grpSpPr>
          <a:xfrm>
            <a:off x="4437288" y="4591388"/>
            <a:ext cx="1186137" cy="442771"/>
            <a:chOff x="4437288" y="4591388"/>
            <a:chExt cx="1186137" cy="442771"/>
          </a:xfrm>
        </p:grpSpPr>
        <p:pic>
          <p:nvPicPr>
            <p:cNvPr id="7" name="Google Shape;626;p84">
              <a:extLst>
                <a:ext uri="{FF2B5EF4-FFF2-40B4-BE49-F238E27FC236}">
                  <a16:creationId xmlns:a16="http://schemas.microsoft.com/office/drawing/2014/main" id="{3910D601-F2C0-2946-A1A7-CAB4B81D435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7288" y="4591388"/>
              <a:ext cx="442772" cy="4427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32D6BA-C24C-0E4C-9008-C183AFFAB24E}"/>
                </a:ext>
              </a:extLst>
            </p:cNvPr>
            <p:cNvSpPr txBox="1"/>
            <p:nvPr/>
          </p:nvSpPr>
          <p:spPr>
            <a:xfrm>
              <a:off x="4885723" y="4658884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Готово</a:t>
              </a:r>
              <a:endParaRPr lang="en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14113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Science Lifecycle</a:t>
            </a:r>
            <a:br>
              <a:rPr lang="en-US" dirty="0"/>
            </a:br>
            <a:r>
              <a:rPr lang="ru-RU" dirty="0"/>
              <a:t>Организация задач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321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</a:t>
            </a:r>
            <a:r>
              <a:rPr lang="ru-RU" dirty="0"/>
              <a:t> (</a:t>
            </a:r>
            <a:r>
              <a:rPr lang="en-US" dirty="0"/>
              <a:t>IBM</a:t>
            </a:r>
            <a:r>
              <a:rPr lang="ru-RU" dirty="0"/>
              <a:t>)</a:t>
            </a:r>
            <a:endParaRPr lang="en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CFC523-819B-404D-9781-0C241E2E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34" y="1047784"/>
            <a:ext cx="3756532" cy="37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73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Data Science Processes (Microsoft)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1050F-F008-CD43-BAEE-6A12A845D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0"/>
          <a:stretch/>
        </p:blipFill>
        <p:spPr>
          <a:xfrm>
            <a:off x="1346116" y="1018729"/>
            <a:ext cx="5668375" cy="3688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FA86E-73E8-914C-A835-EDC8CC3B2DA7}"/>
              </a:ext>
            </a:extLst>
          </p:cNvPr>
          <p:cNvSpPr txBox="1"/>
          <p:nvPr/>
        </p:nvSpPr>
        <p:spPr>
          <a:xfrm>
            <a:off x="613692" y="4683902"/>
            <a:ext cx="3188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Azure</a:t>
            </a:r>
            <a:r>
              <a:rPr lang="ru-RU" dirty="0">
                <a:hlinkClick r:id="rId3"/>
              </a:rPr>
              <a:t> </a:t>
            </a:r>
            <a:r>
              <a:rPr lang="en-GB" dirty="0">
                <a:hlinkClick r:id="rId3"/>
              </a:rPr>
              <a:t>Team Data Science Processes</a:t>
            </a:r>
            <a:r>
              <a:rPr lang="en-GB" dirty="0"/>
              <a:t> 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F2651-BF28-EE42-AE6F-05CD51915025}"/>
              </a:ext>
            </a:extLst>
          </p:cNvPr>
          <p:cNvSpPr txBox="1"/>
          <p:nvPr/>
        </p:nvSpPr>
        <p:spPr>
          <a:xfrm>
            <a:off x="4303041" y="4683902"/>
            <a:ext cx="2534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Azure-TDSP-</a:t>
            </a:r>
            <a:r>
              <a:rPr lang="en-GB" dirty="0" err="1">
                <a:hlinkClick r:id="rId4"/>
              </a:rPr>
              <a:t>ProjectTemplate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50703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 DS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91206-588C-FA46-9EE0-6AD79BD0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68" y="986104"/>
            <a:ext cx="3836263" cy="38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15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Постановка задач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201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ru-RU" dirty="0"/>
              <a:t>Взаимодействие с командой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1789F-83BF-F442-A868-CDB29CCB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1" y="480238"/>
            <a:ext cx="8048169" cy="3455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AEFB76-C1BD-D448-B0A2-C4A710C32768}"/>
              </a:ext>
            </a:extLst>
          </p:cNvPr>
          <p:cNvSpPr txBox="1"/>
          <p:nvPr/>
        </p:nvSpPr>
        <p:spPr>
          <a:xfrm>
            <a:off x="649573" y="3111599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конкретная,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прозрачная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E691F-F7CD-2E4F-AEB3-8B268D4A4072}"/>
              </a:ext>
            </a:extLst>
          </p:cNvPr>
          <p:cNvSpPr txBox="1"/>
          <p:nvPr/>
        </p:nvSpPr>
        <p:spPr>
          <a:xfrm>
            <a:off x="459325" y="3815595"/>
            <a:ext cx="13869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dirty="0"/>
              <a:t>Какого результата</a:t>
            </a:r>
          </a:p>
          <a:p>
            <a:pPr algn="ctr"/>
            <a:r>
              <a:rPr lang="ru-RU" sz="1100" dirty="0"/>
              <a:t>вы хотите </a:t>
            </a:r>
          </a:p>
          <a:p>
            <a:pPr algn="ctr"/>
            <a:r>
              <a:rPr lang="ru-RU" sz="1100" dirty="0"/>
              <a:t>достигнуть</a:t>
            </a:r>
            <a:endParaRPr lang="en-RU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83971-8C80-2942-9363-1B1ABB5AAE4E}"/>
              </a:ext>
            </a:extLst>
          </p:cNvPr>
          <p:cNvSpPr txBox="1"/>
          <p:nvPr/>
        </p:nvSpPr>
        <p:spPr>
          <a:xfrm>
            <a:off x="2360709" y="311160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измеримая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A6DE8-0A76-7E4E-A7B2-E1E254299D84}"/>
              </a:ext>
            </a:extLst>
          </p:cNvPr>
          <p:cNvSpPr txBox="1"/>
          <p:nvPr/>
        </p:nvSpPr>
        <p:spPr>
          <a:xfrm>
            <a:off x="3991990" y="311160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достижимая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98690-479B-674A-A848-40F36F43606C}"/>
              </a:ext>
            </a:extLst>
          </p:cNvPr>
          <p:cNvSpPr txBox="1"/>
          <p:nvPr/>
        </p:nvSpPr>
        <p:spPr>
          <a:xfrm>
            <a:off x="5724520" y="311159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актуальная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57C8C-D9D4-4440-9B9A-53A76C59F42D}"/>
              </a:ext>
            </a:extLst>
          </p:cNvPr>
          <p:cNvSpPr txBox="1"/>
          <p:nvPr/>
        </p:nvSpPr>
        <p:spPr>
          <a:xfrm>
            <a:off x="7268063" y="3111599"/>
            <a:ext cx="120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ограниченная во времени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13AC6-0F6C-1B46-BF6E-33D693F8AE2D}"/>
              </a:ext>
            </a:extLst>
          </p:cNvPr>
          <p:cNvSpPr txBox="1"/>
          <p:nvPr/>
        </p:nvSpPr>
        <p:spPr>
          <a:xfrm>
            <a:off x="2289068" y="3815595"/>
            <a:ext cx="1172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По какому показателю вы поймете, что достигли цели</a:t>
            </a:r>
            <a:endParaRPr lang="en-RU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AE5B7C-C541-8144-9ECA-24253C618247}"/>
              </a:ext>
            </a:extLst>
          </p:cNvPr>
          <p:cNvSpPr txBox="1"/>
          <p:nvPr/>
        </p:nvSpPr>
        <p:spPr>
          <a:xfrm>
            <a:off x="3961377" y="3815595"/>
            <a:ext cx="1172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Ваша цель достижима</a:t>
            </a:r>
            <a:endParaRPr lang="en-RU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6DD92-D034-7B4F-BF19-B9BEAFC20D19}"/>
              </a:ext>
            </a:extLst>
          </p:cNvPr>
          <p:cNvSpPr txBox="1"/>
          <p:nvPr/>
        </p:nvSpPr>
        <p:spPr>
          <a:xfrm>
            <a:off x="5633686" y="3815595"/>
            <a:ext cx="1172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Ваша цель сопряжена с целями компании</a:t>
            </a:r>
            <a:endParaRPr lang="en-RU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D5751-E55F-AE43-9D4E-83CA30483603}"/>
              </a:ext>
            </a:extLst>
          </p:cNvPr>
          <p:cNvSpPr txBox="1"/>
          <p:nvPr/>
        </p:nvSpPr>
        <p:spPr>
          <a:xfrm>
            <a:off x="7283274" y="3815595"/>
            <a:ext cx="1172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Когда вы хотите достигнуть цели</a:t>
            </a:r>
            <a:endParaRPr lang="en-RU" sz="1100" dirty="0"/>
          </a:p>
        </p:txBody>
      </p:sp>
    </p:spTree>
    <p:extLst>
      <p:ext uri="{BB962C8B-B14F-4D97-AF65-F5344CB8AC3E}">
        <p14:creationId xmlns:p14="http://schemas.microsoft.com/office/powerpoint/2010/main" val="2609415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34D90-4812-E246-8E7B-9F7D1C1C071D}"/>
              </a:ext>
            </a:extLst>
          </p:cNvPr>
          <p:cNvSpPr txBox="1"/>
          <p:nvPr/>
        </p:nvSpPr>
        <p:spPr>
          <a:xfrm>
            <a:off x="500550" y="928912"/>
            <a:ext cx="856980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Сформулировать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цели проектируемой </a:t>
            </a:r>
            <a:r>
              <a:rPr lang="ru-RU" sz="1200" dirty="0" err="1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антифрод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-системы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в соответствии с требованиями заказчика. </a:t>
            </a:r>
            <a:endParaRPr lang="ru-RU" sz="1600" dirty="0">
              <a:solidFill>
                <a:schemeClr val="bg2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Аргументированно выбрать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метрику машинного обучения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оптимизация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которой, на Ваш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взгляд, позволит достичь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поставленных целей. </a:t>
            </a:r>
            <a:endParaRPr lang="ru-RU" sz="1600" dirty="0">
              <a:solidFill>
                <a:schemeClr val="bg2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Проанализировать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особенности проекта с использованием, например, </a:t>
            </a:r>
            <a:r>
              <a:rPr lang="en-GB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MISSION Canvas.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Это позволит выделить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специфику проекта и формализовать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требования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к нему, подобрать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инструментарий и критерии оценки. </a:t>
            </a:r>
            <a:endParaRPr lang="ru-RU" sz="1600" dirty="0">
              <a:solidFill>
                <a:schemeClr val="bg2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Попытаться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декомпозировать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планируемую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систему, определить</a:t>
            </a:r>
            <a:r>
              <a:rPr lang="en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ее основные функциональные части.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20202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Определить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задачи, решение которых необходимо для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достижения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поставленных целей проекта. Задачи рекомендуется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формулировать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по принципу </a:t>
            </a:r>
            <a:r>
              <a:rPr lang="en-GB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S.M.A.R.T. </a:t>
            </a:r>
            <a:endParaRPr lang="en-GB" sz="12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Создать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GitHub-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репозиторий для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проекта и разместить</a:t>
            </a:r>
            <a:r>
              <a:rPr lang="en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в нем сформулированные задачи (</a:t>
            </a:r>
            <a:r>
              <a:rPr lang="ru-RU" sz="1600" dirty="0">
                <a:solidFill>
                  <a:srgbClr val="020202"/>
                </a:solidFill>
                <a:effectLst/>
                <a:latin typeface="MS"/>
              </a:rPr>
              <a:t>∼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5 задач) на </a:t>
            </a:r>
            <a:r>
              <a:rPr lang="en-GB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Kanban-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доске в </a:t>
            </a:r>
            <a:r>
              <a:rPr lang="en-GB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GitHub Projects </a:t>
            </a:r>
            <a:r>
              <a:rPr lang="ru-RU" sz="1600" dirty="0">
                <a:solidFill>
                  <a:srgbClr val="020202"/>
                </a:solidFill>
                <a:effectLst/>
                <a:latin typeface="Roboto" panose="02000000000000000000" pitchFamily="2" charset="0"/>
              </a:rPr>
              <a:t>со статусом «Новые». </a:t>
            </a:r>
          </a:p>
        </p:txBody>
      </p:sp>
    </p:spTree>
    <p:extLst>
      <p:ext uri="{BB962C8B-B14F-4D97-AF65-F5344CB8AC3E}">
        <p14:creationId xmlns:p14="http://schemas.microsoft.com/office/powerpoint/2010/main" val="2644794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материалы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34D90-4812-E246-8E7B-9F7D1C1C071D}"/>
              </a:ext>
            </a:extLst>
          </p:cNvPr>
          <p:cNvSpPr txBox="1"/>
          <p:nvPr/>
        </p:nvSpPr>
        <p:spPr>
          <a:xfrm>
            <a:off x="500550" y="1155978"/>
            <a:ext cx="85698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20202"/>
                </a:solidFill>
                <a:latin typeface="Roboto" panose="02000000000000000000" pitchFamily="2" charset="0"/>
                <a:hlinkClick r:id="rId2"/>
              </a:rPr>
              <a:t>Что почитать тимлиду и СТО: подборка из 50 книг с оценками и не только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20202"/>
                </a:solidFill>
                <a:latin typeface="Roboto" panose="02000000000000000000" pitchFamily="2" charset="0"/>
                <a:hlinkClick r:id="rId3"/>
              </a:rPr>
              <a:t>Командные роли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20202"/>
                </a:solidFill>
                <a:latin typeface="Roboto" panose="02000000000000000000" pitchFamily="2" charset="0"/>
                <a:hlinkClick r:id="rId4"/>
              </a:rPr>
              <a:t>Мама, я тимлид!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GB" sz="1800" dirty="0">
                <a:solidFill>
                  <a:srgbClr val="020202"/>
                </a:solidFill>
                <a:latin typeface="Roboto" panose="02000000000000000000" pitchFamily="2" charset="0"/>
                <a:hlinkClick r:id="rId5"/>
              </a:rPr>
              <a:t>What is the Team Data Science Process?</a:t>
            </a:r>
            <a:endParaRPr lang="en-GB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755650" lvl="1" indent="-3714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20202"/>
                </a:solidFill>
                <a:latin typeface="Roboto" panose="02000000000000000000" pitchFamily="2" charset="0"/>
                <a:hlinkClick r:id="rId6"/>
              </a:rPr>
              <a:t>Project Template 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GB" sz="1800" dirty="0">
                <a:solidFill>
                  <a:srgbClr val="020202"/>
                </a:solidFill>
                <a:latin typeface="Roboto" panose="02000000000000000000" pitchFamily="2" charset="0"/>
                <a:hlinkClick r:id="rId7"/>
              </a:rPr>
              <a:t>LeanDS</a:t>
            </a:r>
            <a:endParaRPr lang="en-GB" sz="1800" dirty="0">
              <a:solidFill>
                <a:srgbClr val="020202"/>
              </a:solidFill>
              <a:latin typeface="Roboto" panose="02000000000000000000" pitchFamily="2" charset="0"/>
            </a:endParaRPr>
          </a:p>
          <a:p>
            <a:pPr marL="755650" indent="-3968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20202"/>
                </a:solidFill>
                <a:latin typeface="Roboto" panose="02000000000000000000" pitchFamily="2" charset="0"/>
                <a:hlinkClick r:id="rId8"/>
              </a:rPr>
              <a:t>Miro Board</a:t>
            </a:r>
            <a:endParaRPr lang="ru-RU" sz="1800" dirty="0">
              <a:solidFill>
                <a:srgbClr val="020202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614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/>
        </p:nvGraphicFramePr>
        <p:xfrm>
          <a:off x="952500" y="1544194"/>
          <a:ext cx="7239000" cy="162505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Лучше понять особенности работы в команде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основные методики управления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Разобраться, как с помощью предложенных подходов и инструментов более эффективно управлять работой команды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19403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Kanban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доску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 Project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05825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12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5695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1</a:t>
            </a:r>
            <a:r>
              <a:rPr lang="ru-RU" dirty="0">
                <a:latin typeface="Roboto" panose="02000000000000000000" pitchFamily="2" charset="0"/>
              </a:rPr>
              <a:t>3.0</a:t>
            </a:r>
            <a:r>
              <a:rPr lang="en-US" dirty="0">
                <a:latin typeface="Roboto" panose="02000000000000000000" pitchFamily="2" charset="0"/>
              </a:rPr>
              <a:t>9</a:t>
            </a:r>
            <a:r>
              <a:rPr lang="ru-RU" dirty="0">
                <a:latin typeface="Roboto" panose="02000000000000000000" pitchFamily="2" charset="0"/>
              </a:rPr>
              <a:t>.23 – Павел Филонов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Формирование процессов команды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50" name="Google Shape;250;p51"/>
          <p:cNvSpPr/>
          <p:nvPr/>
        </p:nvSpPr>
        <p:spPr>
          <a:xfrm>
            <a:off x="3722315" y="603032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Процессы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249115" y="1492388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Инфраструктура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069400" y="1503226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Подготовка данных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1249115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 err="1">
                <a:solidFill>
                  <a:srgbClr val="1F1F1F"/>
                </a:solidFill>
                <a:effectLst/>
                <a:latin typeface="Google Sans"/>
              </a:rPr>
              <a:t>Валидация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186234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Моделирование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55" name="Google Shape;255;p51"/>
          <p:cNvCxnSpPr>
            <a:cxnSpLocks/>
            <a:stCxn id="251" idx="3"/>
            <a:endCxn id="252" idx="1"/>
          </p:cNvCxnSpPr>
          <p:nvPr/>
        </p:nvCxnSpPr>
        <p:spPr>
          <a:xfrm>
            <a:off x="3722315" y="1782038"/>
            <a:ext cx="1347085" cy="1083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rot="10800000" flipV="1">
            <a:off x="1249115" y="892682"/>
            <a:ext cx="2473200" cy="889356"/>
          </a:xfrm>
          <a:prstGeom prst="curvedConnector3">
            <a:avLst>
              <a:gd name="adj1" fmla="val 10924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51"/>
          <p:cNvCxnSpPr>
            <a:cxnSpLocks/>
            <a:stCxn id="252" idx="3"/>
            <a:endCxn id="254" idx="3"/>
          </p:cNvCxnSpPr>
          <p:nvPr/>
        </p:nvCxnSpPr>
        <p:spPr>
          <a:xfrm>
            <a:off x="7542600" y="1792876"/>
            <a:ext cx="116834" cy="1068524"/>
          </a:xfrm>
          <a:prstGeom prst="curvedConnector3">
            <a:avLst>
              <a:gd name="adj1" fmla="val 2956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cxnSpLocks/>
            <a:stCxn id="254" idx="1"/>
            <a:endCxn id="253" idx="3"/>
          </p:cNvCxnSpPr>
          <p:nvPr/>
        </p:nvCxnSpPr>
        <p:spPr>
          <a:xfrm rot="10800000">
            <a:off x="3722316" y="2861400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253;p51">
            <a:extLst>
              <a:ext uri="{FF2B5EF4-FFF2-40B4-BE49-F238E27FC236}">
                <a16:creationId xmlns:a16="http://schemas.microsoft.com/office/drawing/2014/main" id="{B3FC62D5-C5AE-824D-ADAA-57941C457A4E}"/>
              </a:ext>
            </a:extLst>
          </p:cNvPr>
          <p:cNvSpPr/>
          <p:nvPr/>
        </p:nvSpPr>
        <p:spPr>
          <a:xfrm>
            <a:off x="1249115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Развертывание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53;p51">
            <a:extLst>
              <a:ext uri="{FF2B5EF4-FFF2-40B4-BE49-F238E27FC236}">
                <a16:creationId xmlns:a16="http://schemas.microsoft.com/office/drawing/2014/main" id="{9924AB3F-1AEF-F848-9D7C-F38C9B025689}"/>
              </a:ext>
            </a:extLst>
          </p:cNvPr>
          <p:cNvSpPr/>
          <p:nvPr/>
        </p:nvSpPr>
        <p:spPr>
          <a:xfrm>
            <a:off x="5186234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Мониторинг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Google Shape;259;p51">
            <a:extLst>
              <a:ext uri="{FF2B5EF4-FFF2-40B4-BE49-F238E27FC236}">
                <a16:creationId xmlns:a16="http://schemas.microsoft.com/office/drawing/2014/main" id="{802B18A3-E83D-F444-B857-2893607805DC}"/>
              </a:ext>
            </a:extLst>
          </p:cNvPr>
          <p:cNvCxnSpPr>
            <a:cxnSpLocks/>
            <a:stCxn id="253" idx="1"/>
            <a:endCxn id="12" idx="1"/>
          </p:cNvCxnSpPr>
          <p:nvPr/>
        </p:nvCxnSpPr>
        <p:spPr>
          <a:xfrm rot="10800000" flipV="1">
            <a:off x="1249115" y="2861399"/>
            <a:ext cx="12700" cy="123378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259;p51">
            <a:extLst>
              <a:ext uri="{FF2B5EF4-FFF2-40B4-BE49-F238E27FC236}">
                <a16:creationId xmlns:a16="http://schemas.microsoft.com/office/drawing/2014/main" id="{6B4DE7E8-0EA0-BA42-9D3D-0717B2F5CF88}"/>
              </a:ext>
            </a:extLst>
          </p:cNvPr>
          <p:cNvCxnSpPr>
            <a:cxnSpLocks/>
            <a:stCxn id="21" idx="1"/>
            <a:endCxn id="12" idx="3"/>
          </p:cNvCxnSpPr>
          <p:nvPr/>
        </p:nvCxnSpPr>
        <p:spPr>
          <a:xfrm rot="10800000">
            <a:off x="3722316" y="4095189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Формирование команды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роли в команде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Методики управления проектами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DataScience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Lifecycle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4" name="Google Shape;271;p52">
            <a:extLst>
              <a:ext uri="{FF2B5EF4-FFF2-40B4-BE49-F238E27FC236}">
                <a16:creationId xmlns:a16="http://schemas.microsoft.com/office/drawing/2014/main" id="{03AE55B2-BCF2-4443-9F2B-0F282BF00732}"/>
              </a:ext>
            </a:extLst>
          </p:cNvPr>
          <p:cNvSpPr/>
          <p:nvPr/>
        </p:nvSpPr>
        <p:spPr>
          <a:xfrm>
            <a:off x="786525" y="4103135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Организация задач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76;p52">
            <a:extLst>
              <a:ext uri="{FF2B5EF4-FFF2-40B4-BE49-F238E27FC236}">
                <a16:creationId xmlns:a16="http://schemas.microsoft.com/office/drawing/2014/main" id="{DA4704EA-4F3E-FD4F-832E-5DB8F19516B7}"/>
              </a:ext>
            </a:extLst>
          </p:cNvPr>
          <p:cNvCxnSpPr/>
          <p:nvPr/>
        </p:nvCxnSpPr>
        <p:spPr>
          <a:xfrm>
            <a:off x="762378" y="3714336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189C99-42AC-8B42-87D6-D783C1C3E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8" t="17778" r="25742" b="7725"/>
          <a:stretch/>
        </p:blipFill>
        <p:spPr>
          <a:xfrm>
            <a:off x="4760850" y="932706"/>
            <a:ext cx="3843012" cy="38317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661524622"/>
              </p:ext>
            </p:extLst>
          </p:nvPr>
        </p:nvGraphicFramePr>
        <p:xfrm>
          <a:off x="952500" y="1544194"/>
          <a:ext cx="7239000" cy="1625054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Лучше понять особенности работы в команде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основные методики управления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Разобраться, как с помощью предложенных подходов и инструментов более эффективно управлять работой команды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19403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Kanban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доску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 Project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05825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326671866"/>
              </p:ext>
            </p:extLst>
          </p:nvPr>
        </p:nvGraphicFramePr>
        <p:xfrm>
          <a:off x="952500" y="1544194"/>
          <a:ext cx="7239000" cy="97496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Правильно распределять задачи - половина успеха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Эффективность работы часто зависит от правильного выбора и применения методик / инструментов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Формирование команды</a:t>
            </a:r>
            <a:br>
              <a:rPr lang="ru-RU" sz="4900" dirty="0"/>
            </a:br>
            <a:r>
              <a:rPr lang="ru-RU" sz="4900" dirty="0"/>
              <a:t>Основные роли</a:t>
            </a:r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13829</TotalTime>
  <Words>1529</Words>
  <Application>Microsoft Macintosh PowerPoint</Application>
  <PresentationFormat>On-screen Show (16:9)</PresentationFormat>
  <Paragraphs>246</Paragraphs>
  <Slides>47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AvenirLTPro</vt:lpstr>
      <vt:lpstr>Courier New</vt:lpstr>
      <vt:lpstr>Google Sans</vt:lpstr>
      <vt:lpstr>MS</vt:lpstr>
      <vt:lpstr>Roboto</vt:lpstr>
      <vt:lpstr>Светлая тема</vt:lpstr>
      <vt:lpstr>Светлая тема</vt:lpstr>
      <vt:lpstr>ML Ops Взаимодействие с командой</vt:lpstr>
      <vt:lpstr>Проверить, идет ли запись</vt:lpstr>
      <vt:lpstr>Правила вебинара</vt:lpstr>
      <vt:lpstr>MLOps Взаимодействие с командой</vt:lpstr>
      <vt:lpstr>Карта курса</vt:lpstr>
      <vt:lpstr>Маршрут вебинара</vt:lpstr>
      <vt:lpstr>Цели вебинара</vt:lpstr>
      <vt:lpstr>Смысл</vt:lpstr>
      <vt:lpstr>Формирование команды Основные роли</vt:lpstr>
      <vt:lpstr>Команда…</vt:lpstr>
      <vt:lpstr>Роли команды по Белбину</vt:lpstr>
      <vt:lpstr>Роли команды по Белбину</vt:lpstr>
      <vt:lpstr>Интеллектуальные роли </vt:lpstr>
      <vt:lpstr>Роли команды по Белбину</vt:lpstr>
      <vt:lpstr>Социальные роли </vt:lpstr>
      <vt:lpstr>Роли команды по Белбину</vt:lpstr>
      <vt:lpstr>Роли действия </vt:lpstr>
      <vt:lpstr>Вопросы?</vt:lpstr>
      <vt:lpstr>Методики управления</vt:lpstr>
      <vt:lpstr>Отсутствие модели</vt:lpstr>
      <vt:lpstr>Водопад</vt:lpstr>
      <vt:lpstr>Водопад</vt:lpstr>
      <vt:lpstr>Итеративно-инкрементный подход</vt:lpstr>
      <vt:lpstr>Agile</vt:lpstr>
      <vt:lpstr>Agile</vt:lpstr>
      <vt:lpstr>Agile frameworks</vt:lpstr>
      <vt:lpstr>Scrum</vt:lpstr>
      <vt:lpstr>PowerPoint Presentation</vt:lpstr>
      <vt:lpstr>Lean</vt:lpstr>
      <vt:lpstr>Agile vs Lean</vt:lpstr>
      <vt:lpstr>Kanban – метод и набор инструментов</vt:lpstr>
      <vt:lpstr>Kanban vs Scrum</vt:lpstr>
      <vt:lpstr>GitHub Project Board</vt:lpstr>
      <vt:lpstr>GitHub Project Board</vt:lpstr>
      <vt:lpstr>Data Science Lifecycle Организация задач</vt:lpstr>
      <vt:lpstr>CRISP (IBM)</vt:lpstr>
      <vt:lpstr>Team Data Science Processes (Microsoft)</vt:lpstr>
      <vt:lpstr>Lean DS</vt:lpstr>
      <vt:lpstr>Постановка задач</vt:lpstr>
      <vt:lpstr>PowerPoint Presentation</vt:lpstr>
      <vt:lpstr>Домашнее задание</vt:lpstr>
      <vt:lpstr>Дополнительные материалы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118</cp:revision>
  <dcterms:modified xsi:type="dcterms:W3CDTF">2023-09-11T07:45:07Z</dcterms:modified>
</cp:coreProperties>
</file>